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4" autoAdjust="0"/>
    <p:restoredTop sz="94714" autoAdjust="0"/>
  </p:normalViewPr>
  <p:slideViewPr>
    <p:cSldViewPr>
      <p:cViewPr varScale="1">
        <p:scale>
          <a:sx n="88" d="100"/>
          <a:sy n="88" d="100"/>
        </p:scale>
        <p:origin x="-1050" y="-96"/>
      </p:cViewPr>
      <p:guideLst>
        <p:guide orient="horz" pos="2160"/>
        <p:guide pos="2880"/>
      </p:guideLst>
    </p:cSldViewPr>
  </p:slideViewPr>
  <p:outlineViewPr>
    <p:cViewPr>
      <p:scale>
        <a:sx n="33" d="100"/>
        <a:sy n="33" d="100"/>
      </p:scale>
      <p:origin x="0" y="516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DEE57-3CC3-4F84-B69D-CEDA731D58E8}" type="datetimeFigureOut">
              <a:rPr lang="en-US" smtClean="0"/>
              <a:pPr/>
              <a:t>2/28/2009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F46D40-5851-4908-828A-7DA776E7BC28}"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2F46D40-5851-4908-828A-7DA776E7BC28}"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12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46D40-5851-4908-828A-7DA776E7BC28}"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2/28/2009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2/28/2009</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2/28/2009</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00400" y="1676400"/>
            <a:ext cx="3200400" cy="3124200"/>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914400" y="533400"/>
            <a:ext cx="7772400" cy="5785104"/>
          </a:xfrm>
        </p:spPr>
        <p:txBody>
          <a:bodyPr anchor="ctr"/>
          <a:lstStyle/>
          <a:p>
            <a:pPr algn="ctr"/>
            <a:r>
              <a:rPr lang="en-GB" sz="8000" b="1" i="0" u="none" dirty="0" smtClean="0">
                <a:solidFill>
                  <a:schemeClr val="accent1">
                    <a:lumMod val="75000"/>
                  </a:schemeClr>
                </a:solidFill>
                <a:effectLst>
                  <a:outerShdw blurRad="38100" dist="38100" dir="2700000" algn="tl">
                    <a:srgbClr val="000000">
                      <a:alpha val="43137"/>
                    </a:srgbClr>
                  </a:outerShdw>
                  <a:reflection blurRad="12700" stA="34000" endA="740" endPos="53000" dir="5400000" sy="-100000" algn="bl" rotWithShape="0"/>
                </a:effectLst>
                <a:latin typeface="Pristina" pitchFamily="66" charset="0"/>
              </a:rPr>
              <a:t>Hard Rock</a:t>
            </a:r>
            <a:r>
              <a:rPr lang="en-GB" sz="6000" i="1" dirty="0" smtClean="0">
                <a:effectLst>
                  <a:outerShdw blurRad="38100" dist="38100" dir="2700000" algn="tl">
                    <a:srgbClr val="000000">
                      <a:alpha val="43137"/>
                    </a:srgbClr>
                  </a:outerShdw>
                  <a:reflection blurRad="12700" stA="34000" endA="740" endPos="53000" dir="5400000" sy="-100000" algn="bl" rotWithShape="0"/>
                </a:effectLst>
              </a:rPr>
              <a:t/>
            </a:r>
            <a:br>
              <a:rPr lang="en-GB" sz="6000" i="1" dirty="0" smtClean="0">
                <a:effectLst>
                  <a:outerShdw blurRad="38100" dist="38100" dir="2700000" algn="tl">
                    <a:srgbClr val="000000">
                      <a:alpha val="43137"/>
                    </a:srgbClr>
                  </a:outerShdw>
                  <a:reflection blurRad="12700" stA="34000" endA="740" endPos="53000" dir="5400000" sy="-100000" algn="bl" rotWithShape="0"/>
                </a:effectLst>
              </a:rPr>
            </a:br>
            <a:r>
              <a:rPr lang="en-GB" b="1" i="0" dirty="0" smtClean="0">
                <a:solidFill>
                  <a:schemeClr val="bg1">
                    <a:lumMod val="95000"/>
                    <a:lumOff val="5000"/>
                  </a:schemeClr>
                </a:solidFill>
                <a:effectLst>
                  <a:outerShdw blurRad="38100" dist="38100" dir="2700000" algn="tl">
                    <a:srgbClr val="000000">
                      <a:alpha val="43137"/>
                    </a:srgbClr>
                  </a:outerShdw>
                  <a:reflection blurRad="12700" stA="34000" endA="740" endPos="53000" dir="5400000" sy="-100000" algn="bl" rotWithShape="0"/>
                </a:effectLst>
                <a:latin typeface="Bradley Hand ITC" pitchFamily="66" charset="0"/>
              </a:rPr>
              <a:t>cafe</a:t>
            </a:r>
            <a:endParaRPr lang="en-GB" sz="6000" b="1" i="0" dirty="0">
              <a:solidFill>
                <a:schemeClr val="bg1">
                  <a:lumMod val="95000"/>
                  <a:lumOff val="5000"/>
                </a:schemeClr>
              </a:solidFill>
              <a:effectLst>
                <a:outerShdw blurRad="38100" dist="38100" dir="2700000" algn="tl">
                  <a:srgbClr val="000000">
                    <a:alpha val="43137"/>
                  </a:srgbClr>
                </a:outerShdw>
                <a:reflection blurRad="12700" stA="34000" endA="740" endPos="53000" dir="5400000" sy="-100000" algn="bl" rotWithShape="0"/>
              </a:effectLst>
              <a:latin typeface="Bradley Hand ITC" pitchFamily="66" charset="0"/>
            </a:endParaRPr>
          </a:p>
        </p:txBody>
      </p:sp>
      <p:sp>
        <p:nvSpPr>
          <p:cNvPr id="3" name="Subtitle 2"/>
          <p:cNvSpPr>
            <a:spLocks noGrp="1"/>
          </p:cNvSpPr>
          <p:nvPr>
            <p:ph type="subTitle" idx="1"/>
          </p:nvPr>
        </p:nvSpPr>
        <p:spPr>
          <a:xfrm>
            <a:off x="914400" y="304800"/>
            <a:ext cx="7772400" cy="6553200"/>
          </a:xfrm>
        </p:spPr>
        <p:txBody>
          <a:bodyPr>
            <a:normAutofit/>
          </a:bodyPr>
          <a:lstStyle/>
          <a:p>
            <a:endParaRPr lang="en-GB" sz="2400" dirty="0" smtClean="0"/>
          </a:p>
          <a:p>
            <a:endParaRPr lang="en-GB" sz="2400" dirty="0" smtClean="0"/>
          </a:p>
          <a:p>
            <a:pPr algn="r"/>
            <a:r>
              <a:rPr lang="en-GB" sz="2400" dirty="0" smtClean="0">
                <a:solidFill>
                  <a:schemeClr val="accent6">
                    <a:lumMod val="60000"/>
                    <a:lumOff val="40000"/>
                  </a:schemeClr>
                </a:solidFill>
                <a:latin typeface="Pristina" pitchFamily="66" charset="0"/>
              </a:rPr>
              <a:t>By SouthPark</a:t>
            </a:r>
          </a:p>
          <a:p>
            <a:endParaRPr lang="en-GB" sz="2400" dirty="0" smtClean="0"/>
          </a:p>
          <a:p>
            <a:endParaRPr lang="en-GB" sz="240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914400"/>
          </a:xfrm>
        </p:spPr>
        <p:txBody>
          <a:bodyPr/>
          <a:lstStyle/>
          <a:p>
            <a:r>
              <a:rPr lang="en-US" sz="6600" cap="all" spc="0" dirty="0" smtClean="0">
                <a:effectLst>
                  <a:reflection blurRad="12700" stA="34000" endA="740" endPos="53000" dir="5400000" sy="-100000" algn="bl" rotWithShape="0"/>
                </a:effectLst>
              </a:rPr>
              <a:t>10</a:t>
            </a:r>
            <a:r>
              <a:rPr lang="en-US" cap="all" spc="0" dirty="0" smtClean="0">
                <a:effectLst>
                  <a:reflection blurRad="12700" stA="34000" endA="740" endPos="53000" dir="5400000" sy="-100000" algn="bl" rotWithShape="0"/>
                </a:effectLst>
              </a:rPr>
              <a:t> Decision Areas of OM</a:t>
            </a:r>
            <a:endParaRPr lang="en-GB" cap="all" spc="0" dirty="0" smtClean="0">
              <a:effectLst>
                <a:reflection blurRad="12700" stA="34000" endA="740" endPos="53000" dir="5400000" sy="-100000" algn="bl" rotWithShape="0"/>
              </a:effectLst>
            </a:endParaRPr>
          </a:p>
        </p:txBody>
      </p:sp>
      <p:sp>
        <p:nvSpPr>
          <p:cNvPr id="3" name="Content Placeholder 2"/>
          <p:cNvSpPr>
            <a:spLocks noGrp="1"/>
          </p:cNvSpPr>
          <p:nvPr>
            <p:ph idx="1"/>
          </p:nvPr>
        </p:nvSpPr>
        <p:spPr>
          <a:xfrm>
            <a:off x="1219200" y="1752600"/>
            <a:ext cx="7772400" cy="4572000"/>
          </a:xfrm>
        </p:spPr>
        <p:txBody>
          <a:bodyPr>
            <a:normAutofit fontScale="92500" lnSpcReduction="10000"/>
          </a:bodyPr>
          <a:lstStyle/>
          <a:p>
            <a:pPr>
              <a:lnSpc>
                <a:spcPct val="90000"/>
              </a:lnSpc>
            </a:pPr>
            <a:r>
              <a:rPr lang="en-US" sz="3200" dirty="0" smtClean="0">
                <a:solidFill>
                  <a:schemeClr val="accent6">
                    <a:lumMod val="40000"/>
                    <a:lumOff val="60000"/>
                  </a:schemeClr>
                </a:solidFill>
              </a:rPr>
              <a:t>Goods &amp; service design </a:t>
            </a:r>
          </a:p>
          <a:p>
            <a:pPr>
              <a:lnSpc>
                <a:spcPct val="90000"/>
              </a:lnSpc>
            </a:pPr>
            <a:r>
              <a:rPr lang="en-US" sz="3200" dirty="0" smtClean="0">
                <a:solidFill>
                  <a:schemeClr val="accent6">
                    <a:lumMod val="40000"/>
                    <a:lumOff val="60000"/>
                  </a:schemeClr>
                </a:solidFill>
              </a:rPr>
              <a:t>Quality     </a:t>
            </a:r>
          </a:p>
          <a:p>
            <a:pPr>
              <a:lnSpc>
                <a:spcPct val="90000"/>
              </a:lnSpc>
            </a:pPr>
            <a:r>
              <a:rPr lang="en-US" sz="3200" dirty="0" smtClean="0">
                <a:solidFill>
                  <a:schemeClr val="accent6">
                    <a:lumMod val="40000"/>
                    <a:lumOff val="60000"/>
                  </a:schemeClr>
                </a:solidFill>
              </a:rPr>
              <a:t>Process &amp; capacity design</a:t>
            </a:r>
          </a:p>
          <a:p>
            <a:pPr>
              <a:lnSpc>
                <a:spcPct val="90000"/>
              </a:lnSpc>
            </a:pPr>
            <a:r>
              <a:rPr lang="en-US" sz="3200" dirty="0" smtClean="0">
                <a:solidFill>
                  <a:schemeClr val="accent6">
                    <a:lumMod val="40000"/>
                    <a:lumOff val="60000"/>
                  </a:schemeClr>
                </a:solidFill>
              </a:rPr>
              <a:t>Location selection</a:t>
            </a:r>
          </a:p>
          <a:p>
            <a:pPr>
              <a:lnSpc>
                <a:spcPct val="90000"/>
              </a:lnSpc>
            </a:pPr>
            <a:r>
              <a:rPr lang="en-US" sz="3200" dirty="0" smtClean="0">
                <a:solidFill>
                  <a:schemeClr val="accent6">
                    <a:lumMod val="40000"/>
                    <a:lumOff val="60000"/>
                  </a:schemeClr>
                </a:solidFill>
              </a:rPr>
              <a:t>Layout design</a:t>
            </a:r>
          </a:p>
          <a:p>
            <a:pPr>
              <a:lnSpc>
                <a:spcPct val="90000"/>
              </a:lnSpc>
            </a:pPr>
            <a:r>
              <a:rPr lang="en-US" sz="3200" dirty="0" smtClean="0">
                <a:solidFill>
                  <a:schemeClr val="accent6">
                    <a:lumMod val="40000"/>
                    <a:lumOff val="60000"/>
                  </a:schemeClr>
                </a:solidFill>
              </a:rPr>
              <a:t>Human resource and job design</a:t>
            </a:r>
          </a:p>
          <a:p>
            <a:pPr>
              <a:lnSpc>
                <a:spcPct val="90000"/>
              </a:lnSpc>
            </a:pPr>
            <a:r>
              <a:rPr lang="en-US" sz="3200" dirty="0" smtClean="0">
                <a:solidFill>
                  <a:schemeClr val="accent6">
                    <a:lumMod val="40000"/>
                    <a:lumOff val="60000"/>
                  </a:schemeClr>
                </a:solidFill>
              </a:rPr>
              <a:t>Supply-chain management</a:t>
            </a:r>
          </a:p>
          <a:p>
            <a:pPr>
              <a:lnSpc>
                <a:spcPct val="90000"/>
              </a:lnSpc>
            </a:pPr>
            <a:r>
              <a:rPr lang="en-US" sz="3200" dirty="0" smtClean="0">
                <a:solidFill>
                  <a:schemeClr val="accent6">
                    <a:lumMod val="40000"/>
                    <a:lumOff val="60000"/>
                  </a:schemeClr>
                </a:solidFill>
              </a:rPr>
              <a:t>Inventory</a:t>
            </a:r>
          </a:p>
          <a:p>
            <a:pPr>
              <a:lnSpc>
                <a:spcPct val="90000"/>
              </a:lnSpc>
            </a:pPr>
            <a:r>
              <a:rPr lang="en-US" sz="3200" dirty="0" smtClean="0">
                <a:solidFill>
                  <a:schemeClr val="accent6">
                    <a:lumMod val="40000"/>
                    <a:lumOff val="60000"/>
                  </a:schemeClr>
                </a:solidFill>
              </a:rPr>
              <a:t>Scheduling</a:t>
            </a:r>
          </a:p>
          <a:p>
            <a:pPr>
              <a:lnSpc>
                <a:spcPct val="90000"/>
              </a:lnSpc>
            </a:pPr>
            <a:r>
              <a:rPr lang="en-US" sz="3200" dirty="0" smtClean="0">
                <a:solidFill>
                  <a:schemeClr val="accent6">
                    <a:lumMod val="40000"/>
                    <a:lumOff val="60000"/>
                  </a:schemeClr>
                </a:solidFill>
              </a:rPr>
              <a:t>Maintenance</a:t>
            </a:r>
          </a:p>
          <a:p>
            <a:pPr>
              <a:buNone/>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cap="all" spc="0" dirty="0" smtClean="0">
                <a:effectLst>
                  <a:reflection blurRad="12700" stA="34000" endA="740" endPos="53000" dir="5400000" sy="-100000" algn="bl" rotWithShape="0"/>
                </a:effectLst>
              </a:rPr>
              <a:t>Considerations</a:t>
            </a:r>
          </a:p>
        </p:txBody>
      </p:sp>
      <p:sp>
        <p:nvSpPr>
          <p:cNvPr id="3" name="Content Placeholder 2"/>
          <p:cNvSpPr>
            <a:spLocks noGrp="1"/>
          </p:cNvSpPr>
          <p:nvPr>
            <p:ph idx="1"/>
          </p:nvPr>
        </p:nvSpPr>
        <p:spPr>
          <a:xfrm>
            <a:off x="1219200" y="1676400"/>
            <a:ext cx="7772400" cy="4572000"/>
          </a:xfrm>
        </p:spPr>
        <p:txBody>
          <a:bodyPr/>
          <a:lstStyle/>
          <a:p>
            <a:r>
              <a:rPr lang="en-GB" dirty="0" smtClean="0"/>
              <a:t>Political risk</a:t>
            </a:r>
          </a:p>
          <a:p>
            <a:r>
              <a:rPr lang="en-GB" dirty="0" smtClean="0"/>
              <a:t>Currency risk</a:t>
            </a:r>
          </a:p>
          <a:p>
            <a:r>
              <a:rPr lang="en-GB" dirty="0" smtClean="0"/>
              <a:t>Social norms</a:t>
            </a:r>
          </a:p>
          <a:p>
            <a:r>
              <a:rPr lang="en-GB" dirty="0" smtClean="0"/>
              <a:t>Brand fit</a:t>
            </a:r>
          </a:p>
          <a:p>
            <a:r>
              <a:rPr lang="en-GB" dirty="0" smtClean="0"/>
              <a:t>Social costs</a:t>
            </a:r>
          </a:p>
          <a:p>
            <a:r>
              <a:rPr lang="en-GB" dirty="0" smtClean="0"/>
              <a:t>Business practices</a:t>
            </a:r>
          </a:p>
          <a:p>
            <a:pPr>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all" spc="0" dirty="0" smtClean="0">
                <a:effectLst>
                  <a:reflection blurRad="12700" stA="34000" endA="740" endPos="53000" dir="5400000" sy="-100000" algn="bl" rotWithShape="0"/>
                </a:effectLst>
              </a:rPr>
              <a:t>Success of Hard Rock</a:t>
            </a:r>
          </a:p>
        </p:txBody>
      </p:sp>
      <p:sp>
        <p:nvSpPr>
          <p:cNvPr id="3" name="Content Placeholder 2"/>
          <p:cNvSpPr>
            <a:spLocks noGrp="1"/>
          </p:cNvSpPr>
          <p:nvPr>
            <p:ph idx="1"/>
          </p:nvPr>
        </p:nvSpPr>
        <p:spPr>
          <a:xfrm>
            <a:off x="914400" y="1524000"/>
            <a:ext cx="7772400" cy="4831560"/>
          </a:xfrm>
        </p:spPr>
        <p:txBody>
          <a:bodyPr>
            <a:normAutofit lnSpcReduction="10000"/>
          </a:bodyPr>
          <a:lstStyle/>
          <a:p>
            <a:r>
              <a:rPr lang="en-GB" dirty="0" smtClean="0">
                <a:solidFill>
                  <a:schemeClr val="accent6">
                    <a:lumMod val="40000"/>
                    <a:lumOff val="60000"/>
                  </a:schemeClr>
                </a:solidFill>
              </a:rPr>
              <a:t>Uses domestic model globally and franchising operations where it makes sense to do so.</a:t>
            </a:r>
          </a:p>
          <a:p>
            <a:r>
              <a:rPr lang="en-GB" dirty="0" smtClean="0">
                <a:solidFill>
                  <a:schemeClr val="accent6">
                    <a:lumMod val="40000"/>
                    <a:lumOff val="60000"/>
                  </a:schemeClr>
                </a:solidFill>
              </a:rPr>
              <a:t>The core of each restaurant is dynamic and unique, designed to reflect global experience strategy.</a:t>
            </a:r>
          </a:p>
          <a:p>
            <a:r>
              <a:rPr lang="en-GB" dirty="0" smtClean="0">
                <a:solidFill>
                  <a:schemeClr val="accent6">
                    <a:lumMod val="40000"/>
                    <a:lumOff val="60000"/>
                  </a:schemeClr>
                </a:solidFill>
              </a:rPr>
              <a:t>Merchandised shop in each cafe.</a:t>
            </a:r>
          </a:p>
          <a:p>
            <a:r>
              <a:rPr lang="en-GB" dirty="0" smtClean="0">
                <a:solidFill>
                  <a:schemeClr val="accent6">
                    <a:lumMod val="40000"/>
                    <a:lumOff val="60000"/>
                  </a:schemeClr>
                </a:solidFill>
              </a:rPr>
              <a:t>E-commerce strategy to extend global branding.</a:t>
            </a:r>
          </a:p>
          <a:p>
            <a:r>
              <a:rPr lang="en-GB" dirty="0" smtClean="0">
                <a:solidFill>
                  <a:schemeClr val="accent6">
                    <a:lumMod val="40000"/>
                    <a:lumOff val="60000"/>
                  </a:schemeClr>
                </a:solidFill>
              </a:rPr>
              <a:t>Attention to each guests experience. </a:t>
            </a:r>
          </a:p>
          <a:p>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772400" cy="914400"/>
          </a:xfrm>
        </p:spPr>
        <p:txBody>
          <a:bodyPr/>
          <a:lstStyle/>
          <a:p>
            <a:pPr algn="ctr"/>
            <a:r>
              <a:rPr lang="en-GB" sz="5400" dirty="0" smtClean="0">
                <a:latin typeface="MingLiU_HKSCS-ExtB" pitchFamily="18" charset="-120"/>
                <a:ea typeface="MingLiU_HKSCS-ExtB" pitchFamily="18" charset="-120"/>
              </a:rPr>
              <a:t>What is Hard Rock?</a:t>
            </a:r>
          </a:p>
        </p:txBody>
      </p:sp>
      <p:sp>
        <p:nvSpPr>
          <p:cNvPr id="3" name="Content Placeholder 2"/>
          <p:cNvSpPr>
            <a:spLocks noGrp="1"/>
          </p:cNvSpPr>
          <p:nvPr>
            <p:ph idx="1"/>
          </p:nvPr>
        </p:nvSpPr>
        <p:spPr>
          <a:xfrm>
            <a:off x="685800" y="2514600"/>
            <a:ext cx="7772400" cy="4572000"/>
          </a:xfrm>
        </p:spPr>
        <p:txBody>
          <a:bodyPr/>
          <a:lstStyle/>
          <a:p>
            <a:pPr algn="just">
              <a:buNone/>
            </a:pPr>
            <a:r>
              <a:rPr lang="en-GB" dirty="0" smtClean="0"/>
              <a:t>   </a:t>
            </a:r>
            <a:r>
              <a:rPr lang="en-GB" dirty="0" smtClean="0">
                <a:solidFill>
                  <a:schemeClr val="accent6">
                    <a:lumMod val="60000"/>
                    <a:lumOff val="40000"/>
                  </a:schemeClr>
                </a:solidFill>
              </a:rPr>
              <a:t>Hard Rock is one of the worlds leading and well known brand in restaurant industry. It has 110 restaurants in 41 countries. And it continue to grow! First cafe was opened in London in 1971.</a:t>
            </a:r>
            <a:endParaRPr lang="en-GB"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772400" cy="914400"/>
          </a:xfrm>
        </p:spPr>
        <p:txBody>
          <a:bodyPr/>
          <a:lstStyle/>
          <a:p>
            <a:pPr algn="ctr"/>
            <a:r>
              <a:rPr lang="en-GB" sz="5400" dirty="0" smtClean="0">
                <a:latin typeface="MingLiU_HKSCS-ExtB" pitchFamily="18" charset="-120"/>
                <a:ea typeface="MingLiU_HKSCS-ExtB" pitchFamily="18" charset="-120"/>
              </a:rPr>
              <a:t>Mission of Hard Rock.</a:t>
            </a:r>
          </a:p>
        </p:txBody>
      </p:sp>
      <p:sp>
        <p:nvSpPr>
          <p:cNvPr id="3" name="Content Placeholder 2"/>
          <p:cNvSpPr>
            <a:spLocks noGrp="1"/>
          </p:cNvSpPr>
          <p:nvPr>
            <p:ph idx="1"/>
          </p:nvPr>
        </p:nvSpPr>
        <p:spPr>
          <a:xfrm>
            <a:off x="838200" y="2743200"/>
            <a:ext cx="7772400" cy="4572000"/>
          </a:xfrm>
        </p:spPr>
        <p:txBody>
          <a:bodyPr/>
          <a:lstStyle/>
          <a:p>
            <a:pPr>
              <a:buNone/>
            </a:pPr>
            <a:r>
              <a:rPr lang="en-GB" dirty="0" smtClean="0">
                <a:solidFill>
                  <a:schemeClr val="accent6">
                    <a:lumMod val="60000"/>
                    <a:lumOff val="40000"/>
                  </a:schemeClr>
                </a:solidFill>
              </a:rPr>
              <a:t>The mission of Hard Rock is to provide their customers with unique experience and attract new clients. </a:t>
            </a:r>
            <a:endParaRPr lang="en-GB"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5400" dirty="0" smtClean="0">
                <a:latin typeface="MingLiU_HKSCS-ExtB" pitchFamily="18" charset="-120"/>
                <a:ea typeface="MingLiU_HKSCS-ExtB" pitchFamily="18" charset="-120"/>
              </a:rPr>
              <a:t>What is Strategy?</a:t>
            </a:r>
            <a:r>
              <a:rPr lang="en-GB" dirty="0" smtClean="0"/>
              <a:t/>
            </a:r>
            <a:br>
              <a:rPr lang="en-GB" dirty="0" smtClean="0"/>
            </a:br>
            <a:endParaRPr lang="en-GB" dirty="0"/>
          </a:p>
        </p:txBody>
      </p:sp>
      <p:sp>
        <p:nvSpPr>
          <p:cNvPr id="3" name="Content Placeholder 2"/>
          <p:cNvSpPr>
            <a:spLocks noGrp="1"/>
          </p:cNvSpPr>
          <p:nvPr>
            <p:ph idx="1"/>
          </p:nvPr>
        </p:nvSpPr>
        <p:spPr>
          <a:xfrm>
            <a:off x="914400" y="2057400"/>
            <a:ext cx="7772400" cy="4572000"/>
          </a:xfrm>
        </p:spPr>
        <p:txBody>
          <a:bodyPr/>
          <a:lstStyle/>
          <a:p>
            <a:pPr>
              <a:buNone/>
            </a:pPr>
            <a:r>
              <a:rPr lang="en-GB" dirty="0" smtClean="0">
                <a:solidFill>
                  <a:schemeClr val="accent6">
                    <a:lumMod val="60000"/>
                    <a:lumOff val="40000"/>
                  </a:schemeClr>
                </a:solidFill>
              </a:rPr>
              <a:t>Strategy is the direction and scope of an organisation over the long-term, which achieves advantage in a changing environment through its configuration of resources and competences with the aim of fulfilling stakeholders expectations</a:t>
            </a:r>
            <a:endParaRPr lang="en-GB"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772400" cy="914400"/>
          </a:xfrm>
        </p:spPr>
        <p:txBody>
          <a:bodyPr/>
          <a:lstStyle/>
          <a:p>
            <a:pPr algn="ctr"/>
            <a:r>
              <a:rPr lang="en-GB" cap="all" spc="0" dirty="0" smtClean="0">
                <a:effectLst>
                  <a:reflection blurRad="12700" stA="34000" endA="740" endPos="53000" dir="5400000" sy="-100000" algn="bl" rotWithShape="0"/>
                </a:effectLst>
              </a:rPr>
              <a:t>Hard Rock’s Strategy.</a:t>
            </a:r>
          </a:p>
        </p:txBody>
      </p:sp>
      <p:sp>
        <p:nvSpPr>
          <p:cNvPr id="6" name="Content Placeholder 5"/>
          <p:cNvSpPr>
            <a:spLocks noGrp="1"/>
          </p:cNvSpPr>
          <p:nvPr>
            <p:ph idx="1"/>
          </p:nvPr>
        </p:nvSpPr>
        <p:spPr>
          <a:xfrm>
            <a:off x="914400" y="2286000"/>
            <a:ext cx="7772400" cy="4572000"/>
          </a:xfrm>
        </p:spPr>
        <p:txBody>
          <a:bodyPr anchor="t"/>
          <a:lstStyle/>
          <a:p>
            <a:pPr>
              <a:buNone/>
            </a:pPr>
            <a:r>
              <a:rPr lang="en-GB" dirty="0" smtClean="0">
                <a:solidFill>
                  <a:schemeClr val="accent6">
                    <a:lumMod val="60000"/>
                    <a:lumOff val="40000"/>
                  </a:schemeClr>
                </a:solidFill>
              </a:rPr>
              <a:t>Hard Rock’s strategy is to provide not only a custom meal from the menu, but a dining event that includes a unique visual and sound experience not duplicated anywhere in the world. </a:t>
            </a:r>
            <a:endParaRPr lang="en-GB" dirty="0">
              <a:solidFill>
                <a:schemeClr val="accent6">
                  <a:lumMod val="60000"/>
                  <a:lumOff val="40000"/>
                </a:schemeClr>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all" spc="0" dirty="0" smtClean="0">
                <a:effectLst>
                  <a:reflection blurRad="12700" stA="34000" endA="740" endPos="53000" dir="5400000" sy="-100000" algn="bl" rotWithShape="0"/>
                </a:effectLst>
              </a:rPr>
              <a:t>Strategic Position  (SWOT)</a:t>
            </a:r>
          </a:p>
        </p:txBody>
      </p:sp>
      <p:sp>
        <p:nvSpPr>
          <p:cNvPr id="3" name="Content Placeholder 2"/>
          <p:cNvSpPr>
            <a:spLocks noGrp="1"/>
          </p:cNvSpPr>
          <p:nvPr>
            <p:ph idx="1"/>
          </p:nvPr>
        </p:nvSpPr>
        <p:spPr>
          <a:xfrm>
            <a:off x="609600" y="1752600"/>
            <a:ext cx="8153400" cy="4724400"/>
          </a:xfrm>
        </p:spPr>
        <p:txBody>
          <a:bodyPr>
            <a:normAutofit/>
          </a:bodyPr>
          <a:lstStyle/>
          <a:p>
            <a:r>
              <a:rPr lang="en-GB" sz="2800" dirty="0" smtClean="0">
                <a:solidFill>
                  <a:srgbClr val="00B0F0"/>
                </a:solidFill>
              </a:rPr>
              <a:t>Strengths.</a:t>
            </a:r>
            <a:r>
              <a:rPr lang="en-GB" sz="2400" dirty="0" smtClean="0"/>
              <a:t> </a:t>
            </a:r>
          </a:p>
          <a:p>
            <a:pPr>
              <a:buNone/>
            </a:pPr>
            <a:r>
              <a:rPr lang="en-GB" sz="2400" dirty="0" smtClean="0">
                <a:solidFill>
                  <a:schemeClr val="accent6">
                    <a:lumMod val="60000"/>
                    <a:lumOff val="40000"/>
                  </a:schemeClr>
                </a:solidFill>
              </a:rPr>
              <a:t> Brand recognition, customers loyalty, unique experience.</a:t>
            </a:r>
          </a:p>
          <a:p>
            <a:r>
              <a:rPr lang="en-GB" sz="2800" dirty="0" smtClean="0">
                <a:solidFill>
                  <a:srgbClr val="00B0F0"/>
                </a:solidFill>
              </a:rPr>
              <a:t>Weaknesses.</a:t>
            </a:r>
          </a:p>
          <a:p>
            <a:pPr>
              <a:buNone/>
            </a:pPr>
            <a:r>
              <a:rPr lang="en-GB" sz="2400" dirty="0" smtClean="0">
                <a:solidFill>
                  <a:schemeClr val="accent6">
                    <a:lumMod val="60000"/>
                    <a:lumOff val="40000"/>
                  </a:schemeClr>
                </a:solidFill>
              </a:rPr>
              <a:t> Number of restaurants</a:t>
            </a:r>
          </a:p>
          <a:p>
            <a:r>
              <a:rPr lang="en-GB" sz="2800" dirty="0" smtClean="0">
                <a:solidFill>
                  <a:srgbClr val="00B0F0"/>
                </a:solidFill>
              </a:rPr>
              <a:t>Opportunities.</a:t>
            </a:r>
          </a:p>
          <a:p>
            <a:pPr>
              <a:buNone/>
            </a:pPr>
            <a:r>
              <a:rPr lang="en-GB" sz="2400" dirty="0" smtClean="0">
                <a:solidFill>
                  <a:schemeClr val="accent6">
                    <a:lumMod val="60000"/>
                    <a:lumOff val="40000"/>
                  </a:schemeClr>
                </a:solidFill>
              </a:rPr>
              <a:t> Related diversification</a:t>
            </a:r>
          </a:p>
          <a:p>
            <a:r>
              <a:rPr lang="en-GB" sz="2800" dirty="0" smtClean="0">
                <a:solidFill>
                  <a:srgbClr val="00B0F0"/>
                </a:solidFill>
              </a:rPr>
              <a:t>Threats.</a:t>
            </a:r>
          </a:p>
          <a:p>
            <a:pPr>
              <a:buNone/>
            </a:pPr>
            <a:r>
              <a:rPr lang="en-GB" sz="2400" dirty="0" smtClean="0">
                <a:solidFill>
                  <a:schemeClr val="accent6">
                    <a:lumMod val="60000"/>
                    <a:lumOff val="40000"/>
                  </a:schemeClr>
                </a:solidFill>
              </a:rPr>
              <a:t> Competitors like McDonald’s (cheaper substitutes)</a:t>
            </a:r>
            <a:endParaRPr lang="en-GB" sz="24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cap="all" spc="0" dirty="0" smtClean="0">
                <a:effectLst>
                  <a:reflection blurRad="12700" stA="34000" endA="740" endPos="53000" dir="5400000" sy="-100000" algn="bl" rotWithShape="0"/>
                </a:effectLst>
              </a:rPr>
              <a:t>Differentiation</a:t>
            </a:r>
          </a:p>
        </p:txBody>
      </p:sp>
      <p:sp>
        <p:nvSpPr>
          <p:cNvPr id="3" name="Content Placeholder 2"/>
          <p:cNvSpPr>
            <a:spLocks noGrp="1"/>
          </p:cNvSpPr>
          <p:nvPr>
            <p:ph idx="1"/>
          </p:nvPr>
        </p:nvSpPr>
        <p:spPr>
          <a:xfrm>
            <a:off x="762000" y="1447800"/>
            <a:ext cx="7924800" cy="5060160"/>
          </a:xfrm>
        </p:spPr>
        <p:txBody>
          <a:bodyPr>
            <a:normAutofit/>
          </a:bodyPr>
          <a:lstStyle/>
          <a:p>
            <a:r>
              <a:rPr lang="en-GB" dirty="0" smtClean="0"/>
              <a:t>Objective</a:t>
            </a:r>
          </a:p>
          <a:p>
            <a:pPr>
              <a:buNone/>
            </a:pPr>
            <a:r>
              <a:rPr lang="en-GB" sz="2400" dirty="0" smtClean="0">
                <a:solidFill>
                  <a:schemeClr val="accent6">
                    <a:lumMod val="60000"/>
                    <a:lumOff val="40000"/>
                  </a:schemeClr>
                </a:solidFill>
              </a:rPr>
              <a:t>Incorporate differentiating features that cause buyers to prefer firm’s product or service over the brands of rivals</a:t>
            </a:r>
          </a:p>
          <a:p>
            <a:r>
              <a:rPr lang="en-GB" dirty="0" smtClean="0"/>
              <a:t>Keys to success</a:t>
            </a:r>
          </a:p>
          <a:p>
            <a:pPr>
              <a:lnSpc>
                <a:spcPct val="90000"/>
              </a:lnSpc>
              <a:buSzPct val="80000"/>
              <a:buNone/>
            </a:pPr>
            <a:r>
              <a:rPr lang="en-GB" sz="2400" dirty="0" smtClean="0">
                <a:solidFill>
                  <a:schemeClr val="accent6">
                    <a:lumMod val="60000"/>
                    <a:lumOff val="40000"/>
                  </a:schemeClr>
                </a:solidFill>
              </a:rPr>
              <a:t>Find ways to differentiate that </a:t>
            </a:r>
            <a:r>
              <a:rPr lang="en-GB" sz="2400" b="1" i="1" dirty="0" smtClean="0">
                <a:solidFill>
                  <a:schemeClr val="accent6">
                    <a:lumMod val="60000"/>
                    <a:lumOff val="40000"/>
                  </a:schemeClr>
                </a:solidFill>
              </a:rPr>
              <a:t>CREATE VALUE </a:t>
            </a:r>
            <a:r>
              <a:rPr lang="en-GB" sz="2400" dirty="0" smtClean="0">
                <a:solidFill>
                  <a:schemeClr val="accent6">
                    <a:lumMod val="60000"/>
                    <a:lumOff val="40000"/>
                  </a:schemeClr>
                </a:solidFill>
              </a:rPr>
              <a:t>for buyers  </a:t>
            </a:r>
            <a:r>
              <a:rPr lang="en-GB" sz="2400" u="sng" dirty="0" smtClean="0">
                <a:solidFill>
                  <a:schemeClr val="accent6">
                    <a:lumMod val="60000"/>
                    <a:lumOff val="40000"/>
                  </a:schemeClr>
                </a:solidFill>
              </a:rPr>
              <a:t>and</a:t>
            </a:r>
            <a:r>
              <a:rPr lang="en-GB" sz="2400" dirty="0" smtClean="0">
                <a:solidFill>
                  <a:schemeClr val="accent6">
                    <a:lumMod val="60000"/>
                    <a:lumOff val="40000"/>
                  </a:schemeClr>
                </a:solidFill>
              </a:rPr>
              <a:t> that are </a:t>
            </a:r>
            <a:r>
              <a:rPr lang="en-GB" sz="2400" b="1" i="1" dirty="0" smtClean="0">
                <a:solidFill>
                  <a:schemeClr val="accent6">
                    <a:lumMod val="60000"/>
                    <a:lumOff val="40000"/>
                  </a:schemeClr>
                </a:solidFill>
              </a:rPr>
              <a:t>NOT EASILY MATCHED </a:t>
            </a:r>
            <a:r>
              <a:rPr lang="en-GB" sz="2400" dirty="0" smtClean="0">
                <a:solidFill>
                  <a:schemeClr val="accent6">
                    <a:lumMod val="60000"/>
                    <a:lumOff val="40000"/>
                  </a:schemeClr>
                </a:solidFill>
              </a:rPr>
              <a:t>or</a:t>
            </a:r>
            <a:r>
              <a:rPr lang="en-GB" sz="2400" i="1" dirty="0" smtClean="0">
                <a:solidFill>
                  <a:schemeClr val="accent6">
                    <a:lumMod val="60000"/>
                    <a:lumOff val="40000"/>
                  </a:schemeClr>
                </a:solidFill>
              </a:rPr>
              <a:t> </a:t>
            </a:r>
            <a:r>
              <a:rPr lang="en-GB" sz="2400" b="1" i="1" dirty="0" smtClean="0">
                <a:solidFill>
                  <a:schemeClr val="accent6">
                    <a:lumMod val="60000"/>
                    <a:lumOff val="40000"/>
                  </a:schemeClr>
                </a:solidFill>
              </a:rPr>
              <a:t>CHEAPLY COPIED </a:t>
            </a:r>
            <a:r>
              <a:rPr lang="en-GB" sz="2400" dirty="0" smtClean="0">
                <a:solidFill>
                  <a:schemeClr val="accent6">
                    <a:lumMod val="60000"/>
                    <a:lumOff val="40000"/>
                  </a:schemeClr>
                </a:solidFill>
              </a:rPr>
              <a:t>by rivals</a:t>
            </a:r>
          </a:p>
          <a:p>
            <a:pPr>
              <a:lnSpc>
                <a:spcPct val="90000"/>
              </a:lnSpc>
              <a:buSzPct val="80000"/>
              <a:buNone/>
            </a:pPr>
            <a:r>
              <a:rPr lang="en-GB" sz="2400" dirty="0" smtClean="0">
                <a:solidFill>
                  <a:schemeClr val="accent6">
                    <a:lumMod val="60000"/>
                    <a:lumOff val="40000"/>
                  </a:schemeClr>
                </a:solidFill>
              </a:rPr>
              <a:t>Not spending more to achieve differentiation than the price premium that can be charged</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609600"/>
            <a:ext cx="7772400" cy="1524000"/>
          </a:xfrm>
        </p:spPr>
        <p:txBody>
          <a:bodyPr/>
          <a:lstStyle/>
          <a:p>
            <a:pPr algn="ctr"/>
            <a:r>
              <a:rPr lang="en-GB" sz="3600" b="0" dirty="0" smtClean="0"/>
              <a:t>Differentiation in             </a:t>
            </a:r>
            <a:r>
              <a:rPr lang="en-GB" sz="4800" b="0" dirty="0" smtClean="0"/>
              <a:t>Hard Rock</a:t>
            </a:r>
            <a:endParaRPr lang="en-GB" sz="4800" b="0" dirty="0"/>
          </a:p>
        </p:txBody>
      </p:sp>
      <p:sp>
        <p:nvSpPr>
          <p:cNvPr id="3" name="Content Placeholder 2"/>
          <p:cNvSpPr>
            <a:spLocks noGrp="1"/>
          </p:cNvSpPr>
          <p:nvPr>
            <p:ph type="subTitle" idx="1"/>
          </p:nvPr>
        </p:nvSpPr>
        <p:spPr>
          <a:xfrm>
            <a:off x="914400" y="2438400"/>
            <a:ext cx="7772400" cy="2895600"/>
          </a:xfrm>
        </p:spPr>
        <p:txBody>
          <a:bodyPr anchor="ctr">
            <a:normAutofit/>
          </a:bodyPr>
          <a:lstStyle/>
          <a:p>
            <a:r>
              <a:rPr lang="en-GB" sz="2400" dirty="0" smtClean="0">
                <a:solidFill>
                  <a:schemeClr val="accent6">
                    <a:lumMod val="40000"/>
                    <a:lumOff val="60000"/>
                  </a:schemeClr>
                </a:solidFill>
              </a:rPr>
              <a:t>Hard Rock is using Differentiation (mode of competing) to achieve competitive advantage on the market. Hard Rock is offering benefits different from its competitors. Value creation is one of the keys of differentiation. Hard Rock products are highly valued by clients. Clients develop loyalty to brand and it helps to beat </a:t>
            </a:r>
            <a:r>
              <a:rPr lang="en-GB" sz="2400" b="1" i="1" dirty="0" smtClean="0">
                <a:solidFill>
                  <a:schemeClr val="accent6">
                    <a:lumMod val="40000"/>
                    <a:lumOff val="60000"/>
                  </a:schemeClr>
                </a:solidFill>
              </a:rPr>
              <a:t>RIVAL COMPETITORS</a:t>
            </a:r>
            <a:r>
              <a:rPr lang="en-GB" sz="2400" dirty="0" smtClean="0">
                <a:solidFill>
                  <a:schemeClr val="accent6">
                    <a:lumMod val="40000"/>
                    <a:lumOff val="60000"/>
                  </a:schemeClr>
                </a:solidFill>
              </a:rPr>
              <a:t> in the marketplace.</a:t>
            </a:r>
          </a:p>
          <a:p>
            <a:pPr>
              <a:buNone/>
            </a:pPr>
            <a:endParaRPr lang="en-GB"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914400"/>
          </a:xfrm>
        </p:spPr>
        <p:txBody>
          <a:bodyPr/>
          <a:lstStyle/>
          <a:p>
            <a:pPr algn="ctr"/>
            <a:r>
              <a:rPr lang="en-GB" b="1" cap="all" spc="0" dirty="0" smtClean="0">
                <a:effectLst>
                  <a:reflection blurRad="12700" stA="34000" endA="740" endPos="53000" dir="5400000" sy="-100000" algn="bl" rotWithShape="0"/>
                </a:effectLst>
              </a:rPr>
              <a:t>How?</a:t>
            </a:r>
          </a:p>
        </p:txBody>
      </p:sp>
      <p:sp>
        <p:nvSpPr>
          <p:cNvPr id="3" name="Content Placeholder 2"/>
          <p:cNvSpPr>
            <a:spLocks noGrp="1"/>
          </p:cNvSpPr>
          <p:nvPr>
            <p:ph idx="1"/>
          </p:nvPr>
        </p:nvSpPr>
        <p:spPr>
          <a:xfrm>
            <a:off x="685800" y="1981200"/>
            <a:ext cx="8077200" cy="4602960"/>
          </a:xfrm>
        </p:spPr>
        <p:txBody>
          <a:bodyPr/>
          <a:lstStyle/>
          <a:p>
            <a:pPr>
              <a:buNone/>
            </a:pPr>
            <a:r>
              <a:rPr lang="en-GB" dirty="0" smtClean="0">
                <a:solidFill>
                  <a:schemeClr val="accent6">
                    <a:lumMod val="40000"/>
                    <a:lumOff val="60000"/>
                  </a:schemeClr>
                </a:solidFill>
              </a:rPr>
              <a:t>    The main target of any firm is to create competitive advantage over rivals. To create this advantage, firm has to find right strategy. And it can be achieved when managers make effective decisions in 10 Areas of Operations Management. They are collectively known as </a:t>
            </a:r>
            <a:r>
              <a:rPr lang="en-GB" dirty="0" smtClean="0">
                <a:solidFill>
                  <a:srgbClr val="00B0F0"/>
                </a:solidFill>
              </a:rPr>
              <a:t>operations decisions</a:t>
            </a:r>
            <a:r>
              <a:rPr lang="en-GB" dirty="0" smtClean="0">
                <a:solidFill>
                  <a:schemeClr val="accent6">
                    <a:lumMod val="40000"/>
                    <a:lumOff val="60000"/>
                  </a:schemeClr>
                </a:solidFill>
              </a:rPr>
              <a:t>.</a:t>
            </a:r>
            <a:endParaRPr lang="en-GB"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210</TotalTime>
  <Words>471</Words>
  <Application>Microsoft Office PowerPoint</Application>
  <PresentationFormat>On-screen Show (4:3)</PresentationFormat>
  <Paragraphs>67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Hard Rock cafe</vt:lpstr>
      <vt:lpstr>What is Hard Rock?</vt:lpstr>
      <vt:lpstr>Mission of Hard Rock.</vt:lpstr>
      <vt:lpstr>What is Strategy? </vt:lpstr>
      <vt:lpstr>Hard Rock’s Strategy.</vt:lpstr>
      <vt:lpstr>Strategic Position  (SWOT)</vt:lpstr>
      <vt:lpstr>Differentiation</vt:lpstr>
      <vt:lpstr>Differentiation in             Hard Rock</vt:lpstr>
      <vt:lpstr>How?</vt:lpstr>
      <vt:lpstr>10 Decision Areas of OM</vt:lpstr>
      <vt:lpstr>Considerations</vt:lpstr>
      <vt:lpstr>Success of Hard Rock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Rock cafe</dc:title>
  <dc:creator>Pycckuu</dc:creator>
  <cp:lastModifiedBy>Windows User</cp:lastModifiedBy>
  <cp:revision>23</cp:revision>
  <dcterms:created xsi:type="dcterms:W3CDTF">2006-08-16T00:00:00Z</dcterms:created>
  <dcterms:modified xsi:type="dcterms:W3CDTF">2009-02-28T20:51:31Z</dcterms:modified>
</cp:coreProperties>
</file>